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oniamen@superig.com.b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42482" y="4228238"/>
            <a:ext cx="8767860" cy="1388165"/>
          </a:xfrm>
        </p:spPr>
        <p:txBody>
          <a:bodyPr/>
          <a:lstStyle/>
          <a:p>
            <a:r>
              <a:rPr lang="pt-BR" dirty="0"/>
              <a:t> </a:t>
            </a:r>
            <a:endParaRPr lang="pt-BR" dirty="0"/>
          </a:p>
        </p:txBody>
      </p:sp>
      <p:pic>
        <p:nvPicPr>
          <p:cNvPr id="1026" name="Picture 2" descr="http://eventos.funadesp.org.br/encontro_nacional_2018/images/demo/ban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2" y="825753"/>
            <a:ext cx="1143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860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avança?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ações de extensão poderão ser realizadas conjuntamente por duas ou mais IES em parceria, facultando-se a mobilidade interinstitucional de estudantes, docentes e servidores técnicos.</a:t>
            </a:r>
          </a:p>
          <a:p>
            <a:pPr marL="45720" indent="0">
              <a:buNone/>
            </a:pPr>
            <a:endParaRPr lang="pt-BR" dirty="0"/>
          </a:p>
          <a:p>
            <a:r>
              <a:rPr lang="pt-BR" dirty="0" smtClean="0"/>
              <a:t>As ações </a:t>
            </a:r>
            <a:r>
              <a:rPr lang="pt-BR" dirty="0"/>
              <a:t>enquadradas como </a:t>
            </a:r>
            <a:r>
              <a:rPr lang="pt-BR" dirty="0" err="1"/>
              <a:t>extensionistas</a:t>
            </a:r>
            <a:r>
              <a:rPr lang="pt-BR" dirty="0"/>
              <a:t> serão gratuitas ao público </a:t>
            </a:r>
            <a:r>
              <a:rPr lang="pt-BR" dirty="0" smtClean="0"/>
              <a:t>participante;</a:t>
            </a:r>
          </a:p>
          <a:p>
            <a:r>
              <a:rPr lang="pt-BR" dirty="0"/>
              <a:t>A realização de atividades de extensão deve ser um dos elementos considerados para os processos de progressão funcional dos docentes, previsto no plano de carreiras.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49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3789405"/>
          </a:xfrm>
        </p:spPr>
        <p:txBody>
          <a:bodyPr>
            <a:normAutofit/>
          </a:bodyPr>
          <a:lstStyle/>
          <a:p>
            <a:r>
              <a:rPr lang="pt-BR" u="sng" dirty="0" smtClean="0">
                <a:hlinkClick r:id="rId2"/>
              </a:rPr>
              <a:t>Grande abraço,</a:t>
            </a:r>
            <a:br>
              <a:rPr lang="pt-BR" u="sng" dirty="0" smtClean="0">
                <a:hlinkClick r:id="rId2"/>
              </a:rPr>
            </a:br>
            <a:r>
              <a:rPr lang="pt-BR" dirty="0" smtClean="0">
                <a:hlinkClick r:id="rId2"/>
              </a:rPr>
              <a:t/>
            </a:r>
            <a:br>
              <a:rPr lang="pt-BR" dirty="0" smtClean="0">
                <a:hlinkClick r:id="rId2"/>
              </a:rPr>
            </a:br>
            <a:r>
              <a:rPr lang="pt-BR" dirty="0" smtClean="0">
                <a:hlinkClick r:id="rId2"/>
              </a:rPr>
              <a:t>soniamen@superig.com.br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21-988790951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519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Extensão universitária: do pensamento </a:t>
            </a:r>
            <a:r>
              <a:rPr lang="pt-BR" sz="3200" b="1" dirty="0" err="1"/>
              <a:t>decolonial</a:t>
            </a:r>
            <a:r>
              <a:rPr lang="pt-BR" sz="3200" b="1" dirty="0"/>
              <a:t> à Minuta de Resolução da Extensão Universitária no País.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Antecedentes</a:t>
            </a:r>
          </a:p>
          <a:p>
            <a:r>
              <a:rPr lang="pt-BR" dirty="0" smtClean="0"/>
              <a:t>Decisão do CNE;</a:t>
            </a:r>
            <a:endParaRPr lang="pt-BR" dirty="0"/>
          </a:p>
          <a:p>
            <a:r>
              <a:rPr lang="pt-BR" dirty="0" smtClean="0"/>
              <a:t>- participação de todos os Fóruns;</a:t>
            </a:r>
          </a:p>
          <a:p>
            <a:r>
              <a:rPr lang="pt-BR" dirty="0" smtClean="0"/>
              <a:t>Reuniões realizadas;</a:t>
            </a:r>
          </a:p>
          <a:p>
            <a:r>
              <a:rPr lang="pt-BR" dirty="0" smtClean="0"/>
              <a:t>Minuta em discussão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004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 </a:t>
            </a:r>
            <a:r>
              <a:rPr lang="pt-BR" dirty="0"/>
              <a:t>Conceito e  </a:t>
            </a:r>
            <a:r>
              <a:rPr lang="pt-BR" dirty="0" smtClean="0"/>
              <a:t>Abrangência</a:t>
            </a:r>
          </a:p>
          <a:p>
            <a:r>
              <a:rPr lang="pt-BR" dirty="0" smtClean="0"/>
              <a:t>Das </a:t>
            </a:r>
            <a:r>
              <a:rPr lang="pt-BR" dirty="0"/>
              <a:t>Diretrizes e Princípios</a:t>
            </a:r>
          </a:p>
          <a:p>
            <a:r>
              <a:rPr lang="pt-BR" dirty="0" smtClean="0"/>
              <a:t>Da Avaliação;</a:t>
            </a:r>
          </a:p>
          <a:p>
            <a:r>
              <a:rPr lang="pt-BR" dirty="0" smtClean="0"/>
              <a:t>Do Registro</a:t>
            </a:r>
          </a:p>
          <a:p>
            <a:r>
              <a:rPr lang="pt-BR" dirty="0" smtClean="0"/>
              <a:t>Disposições gerais</a:t>
            </a:r>
          </a:p>
        </p:txBody>
      </p:sp>
    </p:spTree>
    <p:extLst>
      <p:ext uri="{BB962C8B-B14F-4D97-AF65-F5344CB8AC3E}">
        <p14:creationId xmlns:p14="http://schemas.microsoft.com/office/powerpoint/2010/main" val="603105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/diretrizes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 Extensão Universitária é um processo interdisciplinar educativo, cultural, científico e político que promove a interação transformadora entre as Instituições de Ensino Superior e outros setores da sociedade, em articulação permanente com o ensino e a pesquisa.</a:t>
            </a:r>
          </a:p>
          <a:p>
            <a:r>
              <a:rPr lang="pt-BR" dirty="0" smtClean="0"/>
              <a:t>Diretrizes </a:t>
            </a:r>
          </a:p>
          <a:p>
            <a:pPr lvl="0"/>
            <a:r>
              <a:rPr lang="pt-BR" dirty="0"/>
              <a:t>a interação dialógica da comunidade acadêmica com a sociedade configurada pelo diálogo, a troca </a:t>
            </a:r>
            <a:r>
              <a:rPr lang="pt-BR" dirty="0" smtClean="0"/>
              <a:t>de conhecimento</a:t>
            </a:r>
            <a:r>
              <a:rPr lang="pt-BR" dirty="0"/>
              <a:t>, a participação e o contato com as questões sociais complexas contemporâneas; </a:t>
            </a:r>
          </a:p>
          <a:p>
            <a:pPr lvl="0"/>
            <a:r>
              <a:rPr lang="pt-BR" dirty="0"/>
              <a:t>a formação cidadã dos estudantes marcada e constituída pela vivência, dos seus conhecimentos de modo </a:t>
            </a:r>
            <a:r>
              <a:rPr lang="pt-BR" dirty="0" err="1"/>
              <a:t>interprofissional</a:t>
            </a:r>
            <a:r>
              <a:rPr lang="pt-BR" dirty="0"/>
              <a:t> e interdisciplinar, valorizada e integrada ao currículo; </a:t>
            </a:r>
          </a:p>
          <a:p>
            <a:pPr lvl="0"/>
            <a:r>
              <a:rPr lang="pt-BR" dirty="0"/>
              <a:t>a produção de mudanças na própria IES e nos demais setores da sociedade a partir da construção de conhecimentos;</a:t>
            </a:r>
          </a:p>
          <a:p>
            <a:pPr lvl="0"/>
            <a:r>
              <a:rPr lang="pt-BR" dirty="0"/>
              <a:t>a articulação ensino-extensão-pesquisa ancoradas num processo pedagógico único, interdisciplinar, educativo, científico e político.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28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rincípios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A contribuição na formação integral dos estudantes, estimulando formação do estudante como cidadão crítico e responsável;</a:t>
            </a:r>
          </a:p>
          <a:p>
            <a:pPr lvl="0"/>
            <a:r>
              <a:rPr lang="pt-BR" dirty="0"/>
              <a:t>O estabelecimento de diálogo construtivo e transformador com os demais setores da sociedade;</a:t>
            </a:r>
          </a:p>
          <a:p>
            <a:pPr lvl="0"/>
            <a:r>
              <a:rPr lang="pt-BR" dirty="0"/>
              <a:t>A promoção de iniciativas que expressem o compromisso social das IES, em consonância com  a políticas ligadas as diretrizes para a educação ambiental, educação étnico racial, direitos humanos e educação indígena;</a:t>
            </a:r>
          </a:p>
          <a:p>
            <a:pPr lvl="0"/>
            <a:r>
              <a:rPr lang="pt-BR" dirty="0"/>
              <a:t>A promoção da reflexão ética sobre a dimensão social do ensino e da pesquisa</a:t>
            </a:r>
            <a:r>
              <a:rPr lang="pt-BR" dirty="0" smtClean="0"/>
              <a:t>;</a:t>
            </a:r>
            <a:endParaRPr lang="pt-BR" dirty="0"/>
          </a:p>
          <a:p>
            <a:pPr lvl="0"/>
            <a:r>
              <a:rPr lang="pt-BR" dirty="0"/>
              <a:t>O incentivo à atuação da comunidade acadêmica e técnica na contribuição ao enfrentamento das questões da sociedade brasileira, inclusive por meio do desenvolvimento econômico social e cultural;</a:t>
            </a:r>
          </a:p>
          <a:p>
            <a:pPr lvl="0"/>
            <a:r>
              <a:rPr lang="pt-BR" dirty="0"/>
              <a:t>O apoio em princípios éticos que expressem o compromisso social de cada IES;</a:t>
            </a:r>
          </a:p>
          <a:p>
            <a:pPr lvl="0"/>
            <a:r>
              <a:rPr lang="pt-BR" dirty="0"/>
              <a:t>A atuação na produção e construção de conhecimentos voltados para o desenvolvimento social, equitativo, sustentável, atualizado e coerente com a realidade brasileira.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22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Programas</a:t>
            </a:r>
          </a:p>
          <a:p>
            <a:pPr lvl="0"/>
            <a:r>
              <a:rPr lang="pt-BR" dirty="0"/>
              <a:t>Projetos</a:t>
            </a:r>
          </a:p>
          <a:p>
            <a:pPr lvl="0"/>
            <a:r>
              <a:rPr lang="pt-BR" dirty="0"/>
              <a:t>Cursos e oficinas</a:t>
            </a:r>
          </a:p>
          <a:p>
            <a:pPr lvl="0"/>
            <a:r>
              <a:rPr lang="pt-BR" dirty="0"/>
              <a:t>Eventos</a:t>
            </a:r>
          </a:p>
          <a:p>
            <a:pPr lvl="0"/>
            <a:r>
              <a:rPr lang="pt-BR" dirty="0"/>
              <a:t>Prestação de serviços.</a:t>
            </a:r>
          </a:p>
          <a:p>
            <a:r>
              <a:rPr lang="pt-BR" dirty="0"/>
              <a:t>Parágrafo único –serão consideradas ações de extensão se envolverem diretamente comunidades externas à  IES e com </a:t>
            </a:r>
            <a:r>
              <a:rPr lang="pt-BR" dirty="0" smtClean="0"/>
              <a:t> </a:t>
            </a:r>
            <a:r>
              <a:rPr lang="pt-BR" dirty="0"/>
              <a:t>o protagonismo dos discentes em sua execução,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9262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PDI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>
              <a:buNone/>
            </a:pPr>
            <a:r>
              <a:rPr lang="pt-BR" dirty="0" smtClean="0"/>
              <a:t>- Conceito </a:t>
            </a:r>
            <a:r>
              <a:rPr lang="pt-BR" dirty="0"/>
              <a:t>de Extensão na Educação Superior consoante ao definido na presente resolução, a ser aplicado na formulação dos Projetos Pedagógicos e Planos Curriculares dos Cursos de Graduação e Pós-Graduação;</a:t>
            </a:r>
          </a:p>
          <a:p>
            <a:pPr lvl="0"/>
            <a:r>
              <a:rPr lang="pt-BR" dirty="0"/>
              <a:t>Forma de registro a ser aplicado na IES, descrevendo os tipos de ações de Extensão na Educação Superior que serão desenvolvidos;</a:t>
            </a:r>
          </a:p>
          <a:p>
            <a:pPr lvl="0"/>
            <a:r>
              <a:rPr lang="pt-BR" dirty="0"/>
              <a:t>As estratégias de acreditação curricular e da participação dos estudantes nas ações de Extensão na Educação Superior;</a:t>
            </a:r>
          </a:p>
          <a:p>
            <a:pPr lvl="0"/>
            <a:r>
              <a:rPr lang="pt-BR" dirty="0"/>
              <a:t>A estratégia de implantação de um processo de </a:t>
            </a:r>
            <a:r>
              <a:rPr lang="pt-BR" dirty="0" err="1"/>
              <a:t>autoavaliação</a:t>
            </a:r>
            <a:r>
              <a:rPr lang="pt-BR" dirty="0"/>
              <a:t> da Extensão na Educação Superior, descrevendo os níveis de avaliação, os indicadores, dimensões e instrumentos que serão utilizados para garantir a realização de ações de </a:t>
            </a:r>
            <a:r>
              <a:rPr lang="pt-BR" dirty="0" smtClean="0"/>
              <a:t>Extensão</a:t>
            </a:r>
            <a:endParaRPr lang="pt-BR" dirty="0"/>
          </a:p>
          <a:p>
            <a:pPr lvl="0"/>
            <a:r>
              <a:rPr lang="pt-BR" dirty="0"/>
              <a:t>A estratégia de financiamento das ações.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598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avaliação da Extensão na IES deverá contemplar:</a:t>
            </a:r>
          </a:p>
          <a:p>
            <a:pPr lvl="0"/>
            <a:r>
              <a:rPr lang="pt-BR" dirty="0"/>
              <a:t>a identificação da pertinência da utilização das ações de Extensão na acreditação curricular;</a:t>
            </a:r>
          </a:p>
          <a:p>
            <a:pPr lvl="0"/>
            <a:r>
              <a:rPr lang="pt-BR" dirty="0"/>
              <a:t>a contribuição das ações de Extensão da IES no atingimento dos objetivos do PDI e dos </a:t>
            </a:r>
            <a:r>
              <a:rPr lang="pt-BR" dirty="0" err="1"/>
              <a:t>PPCs</a:t>
            </a:r>
            <a:r>
              <a:rPr lang="pt-BR" dirty="0"/>
              <a:t>; e</a:t>
            </a:r>
          </a:p>
          <a:p>
            <a:pPr lvl="0"/>
            <a:r>
              <a:rPr lang="pt-BR" dirty="0"/>
              <a:t>a demonstração dos resultados alcançados junto ao público participante.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544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Registrar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</a:t>
            </a:r>
            <a:r>
              <a:rPr lang="pt-BR" dirty="0"/>
              <a:t>ações de Extensão serão registradas na documentação do estudante como forma de reconhecimento da Extensão em sua dimensão formativa. </a:t>
            </a:r>
          </a:p>
          <a:p>
            <a:r>
              <a:rPr lang="pt-BR" dirty="0" smtClean="0"/>
              <a:t>As </a:t>
            </a:r>
            <a:r>
              <a:rPr lang="pt-BR" dirty="0"/>
              <a:t>ações de Extensão serão registradas na documentação dos docentes e consideradas pelas IES em seus processos de progressão funcional.</a:t>
            </a:r>
          </a:p>
          <a:p>
            <a:r>
              <a:rPr lang="pt-BR" dirty="0"/>
              <a:t> </a:t>
            </a:r>
            <a:r>
              <a:rPr lang="pt-BR" dirty="0" smtClean="0"/>
              <a:t> </a:t>
            </a:r>
            <a:r>
              <a:rPr lang="pt-BR" dirty="0"/>
              <a:t>As IES estabelecerão a forma de participação, registro e valorização dos servidores técnicos não docentes nas ações de Extensão.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44206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24</TotalTime>
  <Words>664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Corbel</vt:lpstr>
      <vt:lpstr>Base</vt:lpstr>
      <vt:lpstr>Apresentação do PowerPoint</vt:lpstr>
      <vt:lpstr>Extensão universitária: do pensamento decolonial à Minuta de Resolução da Extensão Universitária no País. </vt:lpstr>
      <vt:lpstr>Estruturação</vt:lpstr>
      <vt:lpstr>Conceito /diretrizes </vt:lpstr>
      <vt:lpstr>Princípios</vt:lpstr>
      <vt:lpstr>Ações</vt:lpstr>
      <vt:lpstr>PDI </vt:lpstr>
      <vt:lpstr>Avaliação</vt:lpstr>
      <vt:lpstr>Registrar</vt:lpstr>
      <vt:lpstr>O que avança?</vt:lpstr>
      <vt:lpstr>Grande abraço,  soniamen@superig.com.br  21-988790951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Windows User</cp:lastModifiedBy>
  <cp:revision>4</cp:revision>
  <dcterms:created xsi:type="dcterms:W3CDTF">2018-09-14T00:32:04Z</dcterms:created>
  <dcterms:modified xsi:type="dcterms:W3CDTF">2018-09-14T00:56:24Z</dcterms:modified>
</cp:coreProperties>
</file>